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0"/>
  </p:notesMasterIdLst>
  <p:sldIdLst>
    <p:sldId id="328" r:id="rId2"/>
    <p:sldId id="330" r:id="rId3"/>
    <p:sldId id="331" r:id="rId4"/>
    <p:sldId id="332" r:id="rId5"/>
    <p:sldId id="333" r:id="rId6"/>
    <p:sldId id="334" r:id="rId7"/>
    <p:sldId id="335" r:id="rId8"/>
    <p:sldId id="33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19FFC3"/>
    <a:srgbClr val="9ED561"/>
    <a:srgbClr val="80C535"/>
    <a:srgbClr val="2CCA20"/>
    <a:srgbClr val="25A91B"/>
    <a:srgbClr val="00C491"/>
    <a:srgbClr val="00CC99"/>
    <a:srgbClr val="CC99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-45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383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E246C6-B264-48F4-AF36-EDB876C93D0B}" type="datetimeFigureOut">
              <a:rPr lang="ar-IQ" smtClean="0"/>
              <a:t>02/05/1442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313846-5E73-4C8F-B283-A1E265F372C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77359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693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386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189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132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133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40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49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596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556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903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299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18743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457200" rtl="1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06000" indent="-306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7599AE8-577F-46E2-BF3B-F8C640501455}"/>
              </a:ext>
            </a:extLst>
          </p:cNvPr>
          <p:cNvSpPr txBox="1"/>
          <p:nvPr/>
        </p:nvSpPr>
        <p:spPr>
          <a:xfrm>
            <a:off x="3615612" y="1861152"/>
            <a:ext cx="451601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IQ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ecoType Naskh" panose="02010400000000000000" pitchFamily="2" charset="-78"/>
              </a:rPr>
              <a:t>تطبيقات حاسبة 1</a:t>
            </a:r>
          </a:p>
          <a:p>
            <a:pPr algn="ctr"/>
            <a:r>
              <a:rPr lang="ar-IQ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ecoType Naskh" panose="02010400000000000000" pitchFamily="2" charset="-78"/>
              </a:rPr>
              <a:t>المرحلة الثانية</a:t>
            </a:r>
            <a:endParaRPr lang="en-US" sz="4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DecoType Naskh" panose="02010400000000000000" pitchFamily="2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A9A4448-5C0E-49F6-8472-861924D98E27}"/>
              </a:ext>
            </a:extLst>
          </p:cNvPr>
          <p:cNvSpPr txBox="1"/>
          <p:nvPr/>
        </p:nvSpPr>
        <p:spPr>
          <a:xfrm>
            <a:off x="2656892" y="3833947"/>
            <a:ext cx="609755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 rtl="1">
              <a:spcBef>
                <a:spcPts val="0"/>
              </a:spcBef>
              <a:spcAft>
                <a:spcPts val="1000"/>
              </a:spcAft>
            </a:pPr>
            <a:r>
              <a:rPr lang="ar-IQ" sz="40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DecoType Naskh" panose="02010400000000000000" pitchFamily="2" charset="-78"/>
              </a:rPr>
              <a:t>البرمجة بلغة الفورتران</a:t>
            </a:r>
            <a:endParaRPr lang="en-US" sz="40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DecoType Naskh" panose="02010400000000000000" pitchFamily="2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9F57031-9659-4832-B085-381DA67E4044}"/>
              </a:ext>
            </a:extLst>
          </p:cNvPr>
          <p:cNvSpPr txBox="1"/>
          <p:nvPr/>
        </p:nvSpPr>
        <p:spPr>
          <a:xfrm>
            <a:off x="7757627" y="609067"/>
            <a:ext cx="4434373" cy="14516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 rtl="1">
              <a:spcBef>
                <a:spcPts val="0"/>
              </a:spcBef>
              <a:spcAft>
                <a:spcPts val="1000"/>
              </a:spcAft>
            </a:pPr>
            <a:r>
              <a:rPr lang="ar-IQ" sz="4000" b="1" dirty="0">
                <a:latin typeface="Calibri" panose="020F0502020204030204" pitchFamily="34" charset="0"/>
                <a:ea typeface="Calibri" panose="020F0502020204030204" pitchFamily="34" charset="0"/>
                <a:cs typeface="DecoType Naskh" panose="02010400000000000000" pitchFamily="2" charset="-78"/>
              </a:rPr>
              <a:t>جامعة ديالى/كلية الهندسة</a:t>
            </a:r>
          </a:p>
          <a:p>
            <a:pPr marL="0" marR="0" algn="r" rtl="1">
              <a:spcBef>
                <a:spcPts val="0"/>
              </a:spcBef>
              <a:spcAft>
                <a:spcPts val="1000"/>
              </a:spcAft>
            </a:pPr>
            <a:r>
              <a:rPr lang="ar-IQ" sz="4000" b="1" dirty="0">
                <a:latin typeface="Calibri" panose="020F0502020204030204" pitchFamily="34" charset="0"/>
                <a:ea typeface="Calibri" panose="020F0502020204030204" pitchFamily="34" charset="0"/>
                <a:cs typeface="DecoType Naskh" panose="02010400000000000000" pitchFamily="2" charset="-78"/>
              </a:rPr>
              <a:t>قسم الهندسة المدنية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F03553B4-93BD-4189-99E6-6FFBD0FE2C84}"/>
              </a:ext>
            </a:extLst>
          </p:cNvPr>
          <p:cNvSpPr txBox="1"/>
          <p:nvPr/>
        </p:nvSpPr>
        <p:spPr>
          <a:xfrm>
            <a:off x="2651450" y="4891417"/>
            <a:ext cx="609755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 rtl="1">
              <a:spcBef>
                <a:spcPts val="0"/>
              </a:spcBef>
              <a:spcAft>
                <a:spcPts val="1000"/>
              </a:spcAft>
            </a:pPr>
            <a:r>
              <a:rPr lang="ar-IQ" sz="4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DecoType Naskh Variants" panose="02010400000000000000" pitchFamily="2" charset="-78"/>
              </a:rPr>
              <a:t>المحاضرة  </a:t>
            </a:r>
            <a:r>
              <a:rPr lang="ar-IQ" sz="4000" b="1" i="1" dirty="0">
                <a:latin typeface="Calibri" panose="020F0502020204030204" pitchFamily="34" charset="0"/>
                <a:ea typeface="Calibri" panose="020F0502020204030204" pitchFamily="34" charset="0"/>
                <a:cs typeface="DecoType Naskh Variants" panose="02010400000000000000" pitchFamily="2" charset="-78"/>
              </a:rPr>
              <a:t>7  </a:t>
            </a:r>
            <a:r>
              <a:rPr lang="en-US" sz="4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DecoType Naskh Variants" panose="02010400000000000000" pitchFamily="2" charset="-78"/>
              </a:rPr>
              <a:t> </a:t>
            </a:r>
            <a:r>
              <a:rPr lang="ar-IQ" sz="4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DecoType Naskh Variants" panose="02010400000000000000" pitchFamily="2" charset="-78"/>
              </a:rPr>
              <a:t> 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DecoType Naskh Variants" panose="02010400000000000000" pitchFamily="2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16C024C-8255-4D79-907C-BD9E5C4F0488}"/>
              </a:ext>
            </a:extLst>
          </p:cNvPr>
          <p:cNvSpPr txBox="1"/>
          <p:nvPr/>
        </p:nvSpPr>
        <p:spPr>
          <a:xfrm>
            <a:off x="10320867" y="5391638"/>
            <a:ext cx="1871133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إعداد:-</a:t>
            </a:r>
          </a:p>
          <a:p>
            <a:pPr algn="r"/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م.د.جنان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لفته عباس</a:t>
            </a:r>
          </a:p>
          <a:p>
            <a:pPr algn="r"/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م.م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. غسان منذر علي</a:t>
            </a:r>
          </a:p>
        </p:txBody>
      </p:sp>
    </p:spTree>
    <p:extLst>
      <p:ext uri="{BB962C8B-B14F-4D97-AF65-F5344CB8AC3E}">
        <p14:creationId xmlns:p14="http://schemas.microsoft.com/office/powerpoint/2010/main" val="2824926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F00CAF6-94F6-4A36-8AA1-7B1AB5BBF47B}"/>
              </a:ext>
            </a:extLst>
          </p:cNvPr>
          <p:cNvSpPr txBox="1"/>
          <p:nvPr/>
        </p:nvSpPr>
        <p:spPr>
          <a:xfrm>
            <a:off x="6015913" y="69713"/>
            <a:ext cx="6097554" cy="3886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IQ" sz="1800" dirty="0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الفصل الثالث </a:t>
            </a:r>
            <a:endParaRPr lang="en-US" sz="1800" dirty="0">
              <a:effectLst/>
              <a:latin typeface="Simplified Arabic" panose="02020603050405020304" pitchFamily="18" charset="-78"/>
              <a:ea typeface="Calibri" panose="020F050202020403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4D9DE11-28FA-4394-8511-AEEB7327C49B}"/>
              </a:ext>
            </a:extLst>
          </p:cNvPr>
          <p:cNvSpPr txBox="1"/>
          <p:nvPr/>
        </p:nvSpPr>
        <p:spPr>
          <a:xfrm>
            <a:off x="6094446" y="610888"/>
            <a:ext cx="6097554" cy="4875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IQ" sz="2400" u="sng" dirty="0">
                <a:solidFill>
                  <a:srgbClr val="0033CC"/>
                </a:solidFill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المصفوفات </a:t>
            </a:r>
            <a:r>
              <a:rPr lang="en-US" sz="2400" u="sng" dirty="0">
                <a:solidFill>
                  <a:srgbClr val="0033CC"/>
                </a:solidFill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The matrix </a:t>
            </a:r>
            <a:endParaRPr lang="en-US" sz="2400" dirty="0">
              <a:solidFill>
                <a:srgbClr val="0033CC"/>
              </a:solidFill>
              <a:effectLst/>
              <a:latin typeface="Simplified Arabic" panose="02020603050405020304" pitchFamily="18" charset="-78"/>
              <a:ea typeface="Calibri" panose="020F050202020403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04AEA38-9353-437E-923D-E4CEEFCEE886}"/>
              </a:ext>
            </a:extLst>
          </p:cNvPr>
          <p:cNvSpPr txBox="1"/>
          <p:nvPr/>
        </p:nvSpPr>
        <p:spPr>
          <a:xfrm>
            <a:off x="-1554" y="1098394"/>
            <a:ext cx="12192000" cy="75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IQ" sz="2000" dirty="0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تعرف المصفوفة حسب لغات البرمجة بانها تجمع المعطيات من نفس النوع. ويمكن الرجوع الى أي عنصر من هذا التجمع بواسطته (أي من خلال مؤشر نسميه المميز). تتدرج المصفوفات في </a:t>
            </a:r>
            <a:r>
              <a:rPr lang="en-US" sz="2000" dirty="0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Fortran 90  </a:t>
            </a:r>
            <a:r>
              <a:rPr lang="ar-IQ" sz="2000" dirty="0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ما بين أحادية المميز (أحادية البعد), وما بين مصفوفات متعددة المميزات (متعددة الابعاد).</a:t>
            </a:r>
            <a:endParaRPr lang="en-US" sz="2000" dirty="0">
              <a:effectLst/>
              <a:latin typeface="Simplified Arabic" panose="02020603050405020304" pitchFamily="18" charset="-78"/>
              <a:ea typeface="Calibri" panose="020F050202020403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2007A28-5320-4447-9B3F-60E35D72B6A1}"/>
              </a:ext>
            </a:extLst>
          </p:cNvPr>
          <p:cNvSpPr txBox="1"/>
          <p:nvPr/>
        </p:nvSpPr>
        <p:spPr>
          <a:xfrm>
            <a:off x="6094446" y="2126048"/>
            <a:ext cx="6218852" cy="42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ar-IQ" sz="2000" b="1" u="sng" dirty="0">
                <a:solidFill>
                  <a:schemeClr val="accent3"/>
                </a:solidFill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المصفوفات ذات البعد الواحد </a:t>
            </a:r>
            <a:r>
              <a:rPr lang="en-US" sz="2000" b="1" u="sng" dirty="0">
                <a:solidFill>
                  <a:schemeClr val="accent3"/>
                </a:solidFill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One dimension array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E9BEEA07-9662-45FB-AA8B-ED81E56D71BC}"/>
              </a:ext>
            </a:extLst>
          </p:cNvPr>
          <p:cNvSpPr txBox="1"/>
          <p:nvPr/>
        </p:nvSpPr>
        <p:spPr>
          <a:xfrm>
            <a:off x="5243026" y="2614300"/>
            <a:ext cx="6948974" cy="7727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IQ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مصفوفة فيها عدد محدد من العناصر مرتبة بشكل افقي او عمودي.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IQ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جملة الابعاد (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Dimension</a:t>
            </a:r>
            <a:r>
              <a:rPr lang="ar-IQ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: هو المتغير الذي يكون صفا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40">
            <a:extLst>
              <a:ext uri="{FF2B5EF4-FFF2-40B4-BE49-F238E27FC236}">
                <a16:creationId xmlns:a16="http://schemas.microsoft.com/office/drawing/2014/main" xmlns="" id="{E2E9E0CA-74DD-41B0-B5EF-24F7C15F6843}"/>
              </a:ext>
            </a:extLst>
          </p:cNvPr>
          <p:cNvSpPr txBox="1"/>
          <p:nvPr/>
        </p:nvSpPr>
        <p:spPr>
          <a:xfrm>
            <a:off x="74645" y="2833711"/>
            <a:ext cx="5711889" cy="1855238"/>
          </a:xfrm>
          <a:prstGeom prst="rect">
            <a:avLst/>
          </a:prstGeom>
          <a:solidFill>
            <a:srgbClr val="9ED561"/>
          </a:solidFill>
          <a:ln w="6350">
            <a:solidFill>
              <a:prstClr val="black"/>
            </a:solidFill>
          </a:ln>
          <a:effectLst>
            <a:softEdge rad="63500"/>
          </a:effectLst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Real, Dimension (First: Last):: Name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Integer, Dimension (First: Last) ::Name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Logical ,Dimension (First: Last) ::Yes No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Character (Len=No.),Dimension (First: Last)::char-list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1B878214-C23E-4DF1-AFA5-7B72BE8A5ECF}"/>
              </a:ext>
            </a:extLst>
          </p:cNvPr>
          <p:cNvSpPr txBox="1"/>
          <p:nvPr/>
        </p:nvSpPr>
        <p:spPr>
          <a:xfrm>
            <a:off x="74645" y="5187788"/>
            <a:ext cx="4599992" cy="7745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algn="l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Real, Dimension(1:9)::X,Y</a:t>
            </a:r>
          </a:p>
          <a:p>
            <a:pPr marL="0" marR="0" algn="l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Character (Len=8), Dimension(0:17)::char-list</a:t>
            </a:r>
          </a:p>
        </p:txBody>
      </p:sp>
    </p:spTree>
    <p:extLst>
      <p:ext uri="{BB962C8B-B14F-4D97-AF65-F5344CB8AC3E}">
        <p14:creationId xmlns:p14="http://schemas.microsoft.com/office/powerpoint/2010/main" val="1038585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1">
            <a:extLst>
              <a:ext uri="{FF2B5EF4-FFF2-40B4-BE49-F238E27FC236}">
                <a16:creationId xmlns:a16="http://schemas.microsoft.com/office/drawing/2014/main" xmlns="" id="{A2A66D09-188E-47BB-B929-5AD58CDCA97A}"/>
              </a:ext>
            </a:extLst>
          </p:cNvPr>
          <p:cNvSpPr txBox="1"/>
          <p:nvPr/>
        </p:nvSpPr>
        <p:spPr>
          <a:xfrm>
            <a:off x="0" y="567767"/>
            <a:ext cx="12192000" cy="878478"/>
          </a:xfrm>
          <a:prstGeom prst="rect">
            <a:avLst/>
          </a:prstGeom>
          <a:solidFill>
            <a:schemeClr val="lt1"/>
          </a:solidFill>
          <a:ln w="6350">
            <a:solidFill>
              <a:schemeClr val="bg1"/>
            </a:solidFill>
          </a:ln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Example(1): 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write program to read in the element values of array X(10), then print out the array in descending order?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9625E7C-7CAF-456B-AD2E-E7BC6F84DDAB}"/>
              </a:ext>
            </a:extLst>
          </p:cNvPr>
          <p:cNvSpPr txBox="1"/>
          <p:nvPr/>
        </p:nvSpPr>
        <p:spPr>
          <a:xfrm>
            <a:off x="0" y="1240044"/>
            <a:ext cx="6134876" cy="60219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Solution: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 descending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Implicit None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Integer::I, J, K, L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Real, Dimension(1:10)::x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Real:: A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I=1,10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Print*,”input x”,(1)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Read*,x(1)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End Do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K=J+1,10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If (x(J)&lt;x(K))then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A=x(J)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26EF1D9-146F-4D05-9A5B-118D7B33157F}"/>
              </a:ext>
            </a:extLst>
          </p:cNvPr>
          <p:cNvSpPr txBox="1"/>
          <p:nvPr/>
        </p:nvSpPr>
        <p:spPr>
          <a:xfrm>
            <a:off x="7182239" y="1800985"/>
            <a:ext cx="4599214" cy="34450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x(J)=x(K)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x(K)=A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End if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End Do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L=1,10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Print*,”x(L)=”,x(L)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End Do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End program descending </a:t>
            </a:r>
            <a:endParaRPr lang="ar-IQ" sz="2000" dirty="0"/>
          </a:p>
        </p:txBody>
      </p:sp>
    </p:spTree>
    <p:extLst>
      <p:ext uri="{BB962C8B-B14F-4D97-AF65-F5344CB8AC3E}">
        <p14:creationId xmlns:p14="http://schemas.microsoft.com/office/powerpoint/2010/main" val="4112826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2">
            <a:extLst>
              <a:ext uri="{FF2B5EF4-FFF2-40B4-BE49-F238E27FC236}">
                <a16:creationId xmlns:a16="http://schemas.microsoft.com/office/drawing/2014/main" xmlns="" id="{3A996D95-69BA-41E6-8A12-7016C03753FF}"/>
              </a:ext>
            </a:extLst>
          </p:cNvPr>
          <p:cNvSpPr txBox="1"/>
          <p:nvPr/>
        </p:nvSpPr>
        <p:spPr>
          <a:xfrm>
            <a:off x="0" y="600036"/>
            <a:ext cx="12192000" cy="6257964"/>
          </a:xfrm>
          <a:prstGeom prst="rect">
            <a:avLst/>
          </a:prstGeom>
          <a:solidFill>
            <a:schemeClr val="lt1"/>
          </a:solidFill>
          <a:ln w="6350">
            <a:solidFill>
              <a:schemeClr val="bg1"/>
            </a:solidFill>
          </a:ln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Example (2): 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following program reads in the 12 monthly values from the terminal, computes the sum and average for the year, and prints the average out?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Solution: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 rainfall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Implicit none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Real, Dimension (1:12):: R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Real::sum, average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Integer:: M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M=1,12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Sum=sum+ R(M)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End Do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Average=sum/12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Print*,”average monthly rainfall was”, Average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End program rainfall</a:t>
            </a:r>
          </a:p>
        </p:txBody>
      </p:sp>
    </p:spTree>
    <p:extLst>
      <p:ext uri="{BB962C8B-B14F-4D97-AF65-F5344CB8AC3E}">
        <p14:creationId xmlns:p14="http://schemas.microsoft.com/office/powerpoint/2010/main" val="3452890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3E772FF-B515-4F73-AE42-38820D8D9D28}"/>
              </a:ext>
            </a:extLst>
          </p:cNvPr>
          <p:cNvSpPr txBox="1"/>
          <p:nvPr/>
        </p:nvSpPr>
        <p:spPr>
          <a:xfrm>
            <a:off x="6094446" y="554906"/>
            <a:ext cx="6097554" cy="42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IQ" sz="2000" b="1" u="sng" dirty="0">
                <a:solidFill>
                  <a:schemeClr val="accent3"/>
                </a:solidFill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2.المصفوفات ذات البعدين </a:t>
            </a:r>
            <a:r>
              <a:rPr lang="en-US" sz="2000" b="1" u="sng" dirty="0">
                <a:solidFill>
                  <a:schemeClr val="accent3"/>
                </a:solidFill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Two dimensions array</a:t>
            </a:r>
            <a:endParaRPr lang="en-US" sz="2000" b="1" dirty="0">
              <a:solidFill>
                <a:schemeClr val="accent3"/>
              </a:solidFill>
              <a:effectLst/>
              <a:latin typeface="Simplified Arabic" panose="02020603050405020304" pitchFamily="18" charset="-78"/>
              <a:ea typeface="Calibri" panose="020F050202020403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B558202-107D-4FE8-BCA2-4DC7F9588F0A}"/>
              </a:ext>
            </a:extLst>
          </p:cNvPr>
          <p:cNvSpPr txBox="1"/>
          <p:nvPr/>
        </p:nvSpPr>
        <p:spPr>
          <a:xfrm>
            <a:off x="-1554" y="1099754"/>
            <a:ext cx="1219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IQ" sz="2000" dirty="0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تعتبر مجموعة من البيانات (</a:t>
            </a:r>
            <a:r>
              <a:rPr lang="en-US" sz="2000" dirty="0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Data</a:t>
            </a:r>
            <a:r>
              <a:rPr lang="ar-IQ" sz="2000" dirty="0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) من (ارقام، رموز،...) المرتبة على شكل عدد من الصفوف (الاسطر) وعدد من الاعمدة بمثابة مصفوفة ذات بعدين</a:t>
            </a:r>
            <a:endParaRPr lang="ar-IQ" sz="2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6" name="Text Box 43">
            <a:extLst>
              <a:ext uri="{FF2B5EF4-FFF2-40B4-BE49-F238E27FC236}">
                <a16:creationId xmlns:a16="http://schemas.microsoft.com/office/drawing/2014/main" xmlns="" id="{7ED63083-6C77-4A8B-8BCE-2E3E8D256DCF}"/>
              </a:ext>
            </a:extLst>
          </p:cNvPr>
          <p:cNvSpPr txBox="1"/>
          <p:nvPr/>
        </p:nvSpPr>
        <p:spPr>
          <a:xfrm>
            <a:off x="0" y="1804802"/>
            <a:ext cx="5551714" cy="4433472"/>
          </a:xfrm>
          <a:prstGeom prst="rect">
            <a:avLst/>
          </a:prstGeom>
          <a:solidFill>
            <a:srgbClr val="9ED561"/>
          </a:solidFill>
          <a:ln w="6350">
            <a:solidFill>
              <a:prstClr val="black"/>
            </a:solidFill>
          </a:ln>
          <a:effectLst>
            <a:softEdge rad="63500"/>
          </a:effectLst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Reading the matrix by rows(read row by row)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LcParenR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I=1,2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Do J=1,3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Read*,x(I,J)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End Do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End Do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b) Do I=1,2</a:t>
            </a:r>
          </a:p>
          <a:p>
            <a:pPr marL="2286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Read*,(x(I,J), J=1,3)</a:t>
            </a:r>
          </a:p>
          <a:p>
            <a:pPr marL="2286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End Do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c) Read *,(x(I,J),J=1,3),I=1,2)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7" name="Text Box 44">
            <a:extLst>
              <a:ext uri="{FF2B5EF4-FFF2-40B4-BE49-F238E27FC236}">
                <a16:creationId xmlns:a16="http://schemas.microsoft.com/office/drawing/2014/main" xmlns="" id="{B861F235-8485-42B3-834A-B6F79968C856}"/>
              </a:ext>
            </a:extLst>
          </p:cNvPr>
          <p:cNvSpPr txBox="1"/>
          <p:nvPr/>
        </p:nvSpPr>
        <p:spPr>
          <a:xfrm>
            <a:off x="7027196" y="3192941"/>
            <a:ext cx="3460414" cy="165719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prstClr val="black"/>
            </a:solidFill>
          </a:ln>
          <a:effectLst>
            <a:softEdge rad="63500"/>
          </a:effectLst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print the matrix (row by row)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I=1,2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Print*,(x(I,J), J=1,3)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End Do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768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5">
            <a:extLst>
              <a:ext uri="{FF2B5EF4-FFF2-40B4-BE49-F238E27FC236}">
                <a16:creationId xmlns:a16="http://schemas.microsoft.com/office/drawing/2014/main" xmlns="" id="{7B9762EC-C915-47D9-8E52-F83CE9909E73}"/>
              </a:ext>
            </a:extLst>
          </p:cNvPr>
          <p:cNvSpPr txBox="1"/>
          <p:nvPr/>
        </p:nvSpPr>
        <p:spPr>
          <a:xfrm>
            <a:off x="74645" y="1184326"/>
            <a:ext cx="6349638" cy="4489347"/>
          </a:xfrm>
          <a:prstGeom prst="rect">
            <a:avLst/>
          </a:prstGeom>
          <a:solidFill>
            <a:srgbClr val="9ED561"/>
          </a:solidFill>
          <a:ln w="6350">
            <a:solidFill>
              <a:prstClr val="black"/>
            </a:solidFill>
          </a:ln>
          <a:effectLst>
            <a:softEdge rad="63500"/>
          </a:effectLst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2- reading the matrix by column (read column by column)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LcParenR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J=1,3</a:t>
            </a:r>
          </a:p>
          <a:p>
            <a:pPr marL="2286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Do I=1,2 </a:t>
            </a:r>
          </a:p>
          <a:p>
            <a:pPr marL="2286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Read*,x(I,J)</a:t>
            </a:r>
          </a:p>
          <a:p>
            <a:pPr marL="2286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End Do</a:t>
            </a:r>
          </a:p>
          <a:p>
            <a:pPr marL="2286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End Do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b) Do J=1,3</a:t>
            </a:r>
          </a:p>
          <a:p>
            <a:pPr marL="2286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Read*, (x(I,J),I=1,2)</a:t>
            </a:r>
          </a:p>
          <a:p>
            <a:pPr marL="2286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End Do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c)  Read*, ((x(I,J),I=1,2),J=1,3)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D0B4CC4-94F5-40A8-AAFB-632F0549C3CA}"/>
              </a:ext>
            </a:extLst>
          </p:cNvPr>
          <p:cNvSpPr txBox="1"/>
          <p:nvPr/>
        </p:nvSpPr>
        <p:spPr>
          <a:xfrm>
            <a:off x="7331529" y="2717437"/>
            <a:ext cx="3949181" cy="170277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effectLst>
            <a:softEdge rad="63500"/>
          </a:effectLst>
        </p:spPr>
        <p:txBody>
          <a:bodyPr wrap="square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Print the matrix (column by column)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J=1,3</a:t>
            </a:r>
          </a:p>
          <a:p>
            <a:pPr marL="2286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Print*, (x(I, J)I=1,2)</a:t>
            </a:r>
          </a:p>
          <a:p>
            <a:pPr marL="2286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End Do</a:t>
            </a:r>
          </a:p>
        </p:txBody>
      </p:sp>
    </p:spTree>
    <p:extLst>
      <p:ext uri="{BB962C8B-B14F-4D97-AF65-F5344CB8AC3E}">
        <p14:creationId xmlns:p14="http://schemas.microsoft.com/office/powerpoint/2010/main" val="3323181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Box 46">
                <a:extLst>
                  <a:ext uri="{FF2B5EF4-FFF2-40B4-BE49-F238E27FC236}">
                    <a16:creationId xmlns:a16="http://schemas.microsoft.com/office/drawing/2014/main" xmlns="" id="{E41BE937-C242-4A2E-8436-D8406596E39D}"/>
                  </a:ext>
                </a:extLst>
              </p:cNvPr>
              <p:cNvSpPr txBox="1"/>
              <p:nvPr/>
            </p:nvSpPr>
            <p:spPr>
              <a:xfrm>
                <a:off x="0" y="577487"/>
                <a:ext cx="12192000" cy="1102024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</p:spPr>
            <p:txBody>
              <a:bodyPr rot="0" spcFirstLastPara="0" vert="horz" wrap="square" lIns="91440" tIns="45720" rIns="91440" bIns="45720" numCol="1" spcCol="0" rtlCol="1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Example (1): write program to find the sum of matrix A(2,3)and B(2,3) to result the matrix C(2,3)?</a:t>
                </a: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</m:t>
                    </m:r>
                    <m:m>
                      <m:mPr>
                        <m:mcs>
                          <m:mc>
                            <m:mcPr>
                              <m:count m:val="3"/>
                              <m:mcJc m:val="center"/>
                            </m:mcPr>
                          </m:mc>
                        </m:mcs>
                        <m:ctrlPr>
                          <a:rPr lang="en-US" i="1">
                            <a:effectLst/>
                            <a:latin typeface="Cambria Math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mPr>
                      <m:mr>
                        <m:e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5</m:t>
                          </m:r>
                        </m:e>
                        <m:e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6</m:t>
                          </m:r>
                        </m:e>
                        <m:e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8</m:t>
                          </m:r>
                        </m:e>
                      </m:mr>
                      <m:mr>
                        <m:e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3</m:t>
                          </m:r>
                        </m:e>
                        <m:e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52</m:t>
                          </m:r>
                        </m:e>
                        <m:e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4</m:t>
                          </m:r>
                        </m:e>
                      </m:mr>
                    </m:m>
                  </m:oMath>
                </a14:m>
                <a:r>
                  <a:rPr lang="en-US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          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</m:t>
                    </m:r>
                    <m:m>
                      <m:mPr>
                        <m:mcs>
                          <m:mc>
                            <m:mcPr>
                              <m:count m:val="3"/>
                              <m:mcJc m:val="center"/>
                            </m:mcPr>
                          </m:mc>
                        </m:mcs>
                        <m:ctrlPr>
                          <a:rPr lang="en-US" i="1">
                            <a:effectLst/>
                            <a:latin typeface="Cambria Math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mPr>
                      <m:mr>
                        <m:e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12</m:t>
                          </m:r>
                        </m:e>
                        <m:e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57</m:t>
                          </m:r>
                        </m:e>
                        <m:e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3</m:t>
                          </m:r>
                        </m:e>
                      </m:mr>
                      <m:mr>
                        <m:e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5</m:t>
                          </m:r>
                        </m:e>
                        <m:e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6</m:t>
                          </m:r>
                        </m:e>
                        <m:e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9</m:t>
                          </m:r>
                        </m:e>
                      </m:mr>
                    </m:m>
                  </m:oMath>
                </a14:m>
                <a:r>
                  <a:rPr lang="en-US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        result the matrix 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𝐶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</m:t>
                    </m:r>
                    <m:m>
                      <m:mPr>
                        <m:mcs>
                          <m:mc>
                            <m:mcPr>
                              <m:count m:val="3"/>
                              <m:mcJc m:val="center"/>
                            </m:mcPr>
                          </m:mc>
                        </m:mcs>
                        <m:ctrlPr>
                          <a:rPr lang="en-US" i="1">
                            <a:effectLst/>
                            <a:latin typeface="Cambria Math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mPr>
                      <m:mr>
                        <m:e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17</m:t>
                          </m:r>
                        </m:e>
                        <m:e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63</m:t>
                          </m:r>
                        </m:e>
                        <m:e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11</m:t>
                          </m:r>
                        </m:e>
                      </m:mr>
                      <m:mr>
                        <m:e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8</m:t>
                          </m:r>
                        </m:e>
                        <m:e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58</m:t>
                          </m:r>
                        </m:e>
                        <m:e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13</m:t>
                          </m:r>
                        </m:e>
                      </m:mr>
                    </m:m>
                  </m:oMath>
                </a14:m>
                <a:endParaRPr lang="en-US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ext Box 46">
                <a:extLst>
                  <a:ext uri="{FF2B5EF4-FFF2-40B4-BE49-F238E27FC236}">
                    <a16:creationId xmlns:a16="http://schemas.microsoft.com/office/drawing/2014/main" id="{E41BE937-C242-4A2E-8436-D8406596E3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77487"/>
                <a:ext cx="12192000" cy="1102024"/>
              </a:xfrm>
              <a:prstGeom prst="rect">
                <a:avLst/>
              </a:prstGeom>
              <a:blipFill>
                <a:blip r:embed="rId2"/>
                <a:stretch>
                  <a:fillRect l="-400" t="-2747"/>
                </a:stretch>
              </a:blipFill>
              <a:ln w="6350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CDC6BD8-B558-4C53-8ED8-A5C276636092}"/>
              </a:ext>
            </a:extLst>
          </p:cNvPr>
          <p:cNvSpPr txBox="1"/>
          <p:nvPr/>
        </p:nvSpPr>
        <p:spPr>
          <a:xfrm>
            <a:off x="-29546" y="1895068"/>
            <a:ext cx="6125546" cy="47261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 matrix</a:t>
            </a:r>
          </a:p>
          <a:p>
            <a:pPr marL="0" marR="0" algn="l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Implicit none</a:t>
            </a:r>
          </a:p>
          <a:p>
            <a:pPr marL="0" marR="0" algn="l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Integer :: Dimension (1:2,1:3)::A,B,C</a:t>
            </a:r>
          </a:p>
          <a:p>
            <a:pPr marL="0" marR="0" algn="l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Integer::I,J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Print*, “input the matrix A”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Read*,((A(I,J),J=1,3),I=1,2)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Print*,”input the matrix B”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Read*,((B(I,J),J=1,3),I=1,2)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I=1,2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J=1,3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C(I,J)=A(I,J)+B(I,J)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E72A23B2-B7EB-47C6-8F07-C694EDAC67D7}"/>
              </a:ext>
            </a:extLst>
          </p:cNvPr>
          <p:cNvSpPr txBox="1"/>
          <p:nvPr/>
        </p:nvSpPr>
        <p:spPr>
          <a:xfrm>
            <a:off x="8558505" y="2091011"/>
            <a:ext cx="3633496" cy="29985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End Do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End Do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Print*,”the matrix C is”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I=1,2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Print*,(C(I,J),J=1,3)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End Do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End program matrix</a:t>
            </a:r>
          </a:p>
        </p:txBody>
      </p:sp>
    </p:spTree>
    <p:extLst>
      <p:ext uri="{BB962C8B-B14F-4D97-AF65-F5344CB8AC3E}">
        <p14:creationId xmlns:p14="http://schemas.microsoft.com/office/powerpoint/2010/main" val="2929160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029934D3-9348-497F-BE10-2FBB28FBF5F5}"/>
              </a:ext>
            </a:extLst>
          </p:cNvPr>
          <p:cNvSpPr txBox="1"/>
          <p:nvPr/>
        </p:nvSpPr>
        <p:spPr>
          <a:xfrm>
            <a:off x="3492760" y="4417739"/>
            <a:ext cx="4516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IQ" sz="7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ecoType Naskh" panose="02010400000000000000" pitchFamily="2" charset="-78"/>
              </a:rPr>
              <a:t>شكرا لأصغائكم</a:t>
            </a:r>
            <a:endParaRPr lang="en-US" sz="7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DecoType Naskh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3728329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10046</TotalTime>
  <Words>656</Words>
  <Application>Microsoft Office PowerPoint</Application>
  <PresentationFormat>مخصص</PresentationFormat>
  <Paragraphs>110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Dividend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ghassan_m_ali@yahoo.com</dc:creator>
  <cp:lastModifiedBy>IK</cp:lastModifiedBy>
  <cp:revision>149</cp:revision>
  <dcterms:created xsi:type="dcterms:W3CDTF">2020-11-22T07:44:38Z</dcterms:created>
  <dcterms:modified xsi:type="dcterms:W3CDTF">2020-12-16T15:11:11Z</dcterms:modified>
</cp:coreProperties>
</file>